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9144000" cy="5143500"/>
  <p:notesSz cx="6858000" cy="9144000"/>
  <p:embeddedFontLst>
    <p:embeddedFont>
      <p:font typeface="Oswald"/>
      <p:regular r:id="rId17"/>
    </p:embeddedFont>
    <p:embeddedFont>
      <p:font typeface="Source Code Pro" panose="020B0309030403020204"/>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font" Target="fonts/font5.fntdata"/><Relationship Id="rId20" Type="http://schemas.openxmlformats.org/officeDocument/2006/relationships/font" Target="fonts/font4.fntdata"/><Relationship Id="rId2" Type="http://schemas.openxmlformats.org/officeDocument/2006/relationships/theme" Target="theme/theme1.xml"/><Relationship Id="rId19" Type="http://schemas.openxmlformats.org/officeDocument/2006/relationships/font" Target="fonts/font3.fntdata"/><Relationship Id="rId18" Type="http://schemas.openxmlformats.org/officeDocument/2006/relationships/font" Target="fonts/font2.fntdata"/><Relationship Id="rId17" Type="http://schemas.openxmlformats.org/officeDocument/2006/relationships/font" Target="fonts/font1.fntdata"/><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8" name="Shape 58"/>
        <p:cNvGrpSpPr/>
        <p:nvPr/>
      </p:nvGrpSpPr>
      <p:grpSpPr>
        <a:xfrm>
          <a:off x="0" y="0"/>
          <a:ext cx="0" cy="0"/>
          <a:chOff x="0" y="0"/>
          <a:chExt cx="0" cy="0"/>
        </a:xfrm>
      </p:grpSpPr>
      <p:sp>
        <p:nvSpPr>
          <p:cNvPr id="59" name="Google Shape;59;gc6f80d1ff_0_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c6f80d1ff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0" name="Shape 130"/>
        <p:cNvGrpSpPr/>
        <p:nvPr/>
      </p:nvGrpSpPr>
      <p:grpSpPr>
        <a:xfrm>
          <a:off x="0" y="0"/>
          <a:ext cx="0" cy="0"/>
          <a:chOff x="0" y="0"/>
          <a:chExt cx="0" cy="0"/>
        </a:xfrm>
      </p:grpSpPr>
      <p:sp>
        <p:nvSpPr>
          <p:cNvPr id="131" name="Google Shape;131;gc6f80d1ff_0_66: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c6f80d1ff_0_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4" name="Shape 64"/>
        <p:cNvGrpSpPr/>
        <p:nvPr/>
      </p:nvGrpSpPr>
      <p:grpSpPr>
        <a:xfrm>
          <a:off x="0" y="0"/>
          <a:ext cx="0" cy="0"/>
          <a:chOff x="0" y="0"/>
          <a:chExt cx="0" cy="0"/>
        </a:xfrm>
      </p:grpSpPr>
      <p:sp>
        <p:nvSpPr>
          <p:cNvPr id="65" name="Google Shape;65;gc6f80d1ff_0_5: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c6f80d1ff_0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 name="Shape 72"/>
        <p:cNvGrpSpPr/>
        <p:nvPr/>
      </p:nvGrpSpPr>
      <p:grpSpPr>
        <a:xfrm>
          <a:off x="0" y="0"/>
          <a:ext cx="0" cy="0"/>
          <a:chOff x="0" y="0"/>
          <a:chExt cx="0" cy="0"/>
        </a:xfrm>
      </p:grpSpPr>
      <p:sp>
        <p:nvSpPr>
          <p:cNvPr id="73" name="Google Shape;73;gc6f80d1ff_0_1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c6f80d1ff_0_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 name="Shape 86"/>
        <p:cNvGrpSpPr/>
        <p:nvPr/>
      </p:nvGrpSpPr>
      <p:grpSpPr>
        <a:xfrm>
          <a:off x="0" y="0"/>
          <a:ext cx="0" cy="0"/>
          <a:chOff x="0" y="0"/>
          <a:chExt cx="0" cy="0"/>
        </a:xfrm>
      </p:grpSpPr>
      <p:sp>
        <p:nvSpPr>
          <p:cNvPr id="87" name="Google Shape;87;gc6f80d1ff_0_23: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c6f80d1ff_0_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91" name="Shape 91"/>
        <p:cNvGrpSpPr/>
        <p:nvPr/>
      </p:nvGrpSpPr>
      <p:grpSpPr>
        <a:xfrm>
          <a:off x="0" y="0"/>
          <a:ext cx="0" cy="0"/>
          <a:chOff x="0" y="0"/>
          <a:chExt cx="0" cy="0"/>
        </a:xfrm>
      </p:grpSpPr>
      <p:sp>
        <p:nvSpPr>
          <p:cNvPr id="92" name="Google Shape;92;gc6f80d1ff_0_27: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c6f80d1ff_0_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9" name="Shape 99"/>
        <p:cNvGrpSpPr/>
        <p:nvPr/>
      </p:nvGrpSpPr>
      <p:grpSpPr>
        <a:xfrm>
          <a:off x="0" y="0"/>
          <a:ext cx="0" cy="0"/>
          <a:chOff x="0" y="0"/>
          <a:chExt cx="0" cy="0"/>
        </a:xfrm>
      </p:grpSpPr>
      <p:sp>
        <p:nvSpPr>
          <p:cNvPr id="100" name="Google Shape;100;gc6f80d1ff_0_5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80d1ff_0_5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7" name="Shape 107"/>
        <p:cNvGrpSpPr/>
        <p:nvPr/>
      </p:nvGrpSpPr>
      <p:grpSpPr>
        <a:xfrm>
          <a:off x="0" y="0"/>
          <a:ext cx="0" cy="0"/>
          <a:chOff x="0" y="0"/>
          <a:chExt cx="0" cy="0"/>
        </a:xfrm>
      </p:grpSpPr>
      <p:sp>
        <p:nvSpPr>
          <p:cNvPr id="108" name="Google Shape;108;gc6f80d1ff_0_36: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c6f80d1ff_0_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5" name="Shape 115"/>
        <p:cNvGrpSpPr/>
        <p:nvPr/>
      </p:nvGrpSpPr>
      <p:grpSpPr>
        <a:xfrm>
          <a:off x="0" y="0"/>
          <a:ext cx="0" cy="0"/>
          <a:chOff x="0" y="0"/>
          <a:chExt cx="0" cy="0"/>
        </a:xfrm>
      </p:grpSpPr>
      <p:sp>
        <p:nvSpPr>
          <p:cNvPr id="116" name="Google Shape;116;gc6f80d1ff_0_59: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6f80d1ff_0_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2" name="Shape 122"/>
        <p:cNvGrpSpPr/>
        <p:nvPr/>
      </p:nvGrpSpPr>
      <p:grpSpPr>
        <a:xfrm>
          <a:off x="0" y="0"/>
          <a:ext cx="0" cy="0"/>
          <a:chOff x="0" y="0"/>
          <a:chExt cx="0" cy="0"/>
        </a:xfrm>
      </p:grpSpPr>
      <p:sp>
        <p:nvSpPr>
          <p:cNvPr id="123" name="Google Shape;123;gc6f80d1ff_0_55: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c6f80d1ff_0_5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p:nvPr/>
        </p:nvSpPr>
        <p:spPr>
          <a:xfrm>
            <a:off x="-25" y="0"/>
            <a:ext cx="9144000" cy="31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txBox="1"/>
          <p:nvPr>
            <p:ph type="ctrTitle"/>
          </p:nvPr>
        </p:nvSpPr>
        <p:spPr>
          <a:xfrm>
            <a:off x="411175" y="644300"/>
            <a:ext cx="8282400" cy="21090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type="subTitle" idx="1"/>
          </p:nvPr>
        </p:nvSpPr>
        <p:spPr>
          <a:xfrm>
            <a:off x="411175" y="3398250"/>
            <a:ext cx="8282400" cy="1260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w="28575" cap="flat" cmpd="sng">
            <a:solidFill>
              <a:schemeClr val="dk1"/>
            </a:solidFill>
            <a:prstDash val="lgDash"/>
            <a:round/>
            <a:headEnd type="none" w="sm" len="sm"/>
            <a:tailEnd type="none" w="sm" len="sm"/>
          </a:ln>
        </p:spPr>
      </p:cxnSp>
      <p:sp>
        <p:nvSpPr>
          <p:cNvPr id="53" name="Google Shape;53;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55" name="Google Shape;55;p1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6" name="Shape 56"/>
        <p:cNvGrpSpPr/>
        <p:nvPr/>
      </p:nvGrpSpPr>
      <p:grpSpPr>
        <a:xfrm>
          <a:off x="0" y="0"/>
          <a:ext cx="0" cy="0"/>
          <a:chOff x="0" y="0"/>
          <a:chExt cx="0" cy="0"/>
        </a:xfrm>
      </p:grpSpPr>
      <p:sp>
        <p:nvSpPr>
          <p:cNvPr id="57" name="Google Shape;57;p1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3"/>
          <p:cNvSpPr txBox="1"/>
          <p:nvPr>
            <p:ph type="title"/>
          </p:nvPr>
        </p:nvSpPr>
        <p:spPr>
          <a:xfrm>
            <a:off x="430800" y="1889700"/>
            <a:ext cx="8282400" cy="15165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1" name="Google Shape;21;p4"/>
          <p:cNvSpPr txBox="1"/>
          <p:nvPr>
            <p:ph type="title"/>
          </p:nvPr>
        </p:nvSpPr>
        <p:spPr>
          <a:xfrm>
            <a:off x="311700" y="372500"/>
            <a:ext cx="8520600" cy="733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type="body" idx="1"/>
          </p:nvPr>
        </p:nvSpPr>
        <p:spPr>
          <a:xfrm>
            <a:off x="311700" y="1468825"/>
            <a:ext cx="8520600" cy="3099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23" name="Google Shape;23;p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6" name="Google Shape;26;p5"/>
          <p:cNvSpPr txBox="1"/>
          <p:nvPr>
            <p:ph type="title"/>
          </p:nvPr>
        </p:nvSpPr>
        <p:spPr>
          <a:xfrm>
            <a:off x="311700" y="372500"/>
            <a:ext cx="8520600" cy="733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type="body" idx="1"/>
          </p:nvPr>
        </p:nvSpPr>
        <p:spPr>
          <a:xfrm>
            <a:off x="311700" y="1468825"/>
            <a:ext cx="3999900" cy="309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8" name="Google Shape;28;p5"/>
          <p:cNvSpPr txBox="1"/>
          <p:nvPr>
            <p:ph type="body" idx="2"/>
          </p:nvPr>
        </p:nvSpPr>
        <p:spPr>
          <a:xfrm>
            <a:off x="4832400" y="1468825"/>
            <a:ext cx="3999900" cy="3099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9" name="Google Shape;29;p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w="19050" cap="flat" cmpd="sng">
            <a:solidFill>
              <a:schemeClr val="dk2"/>
            </a:solidFill>
            <a:prstDash val="lgDash"/>
            <a:round/>
            <a:headEnd type="none" w="sm" len="sm"/>
            <a:tailEnd type="none" w="sm" len="sm"/>
          </a:ln>
        </p:spPr>
      </p:cxnSp>
      <p:sp>
        <p:nvSpPr>
          <p:cNvPr id="35" name="Google Shape;35;p7"/>
          <p:cNvSpPr txBox="1"/>
          <p:nvPr>
            <p:ph type="title"/>
          </p:nvPr>
        </p:nvSpPr>
        <p:spPr>
          <a:xfrm>
            <a:off x="311700" y="6318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type="body" idx="1"/>
          </p:nvPr>
        </p:nvSpPr>
        <p:spPr>
          <a:xfrm>
            <a:off x="311700" y="1618204"/>
            <a:ext cx="2808000" cy="2950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37" name="Google Shape;37;p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1"/>
        </a:solidFill>
        <a:effectLst/>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43" name="Google Shape;43;p9"/>
          <p:cNvCxnSpPr/>
          <p:nvPr/>
        </p:nvCxnSpPr>
        <p:spPr>
          <a:xfrm>
            <a:off x="5029675" y="4495500"/>
            <a:ext cx="577200" cy="0"/>
          </a:xfrm>
          <a:prstGeom prst="straightConnector1">
            <a:avLst/>
          </a:prstGeom>
          <a:noFill/>
          <a:ln w="19050" cap="flat" cmpd="sng">
            <a:solidFill>
              <a:schemeClr val="dk1"/>
            </a:solidFill>
            <a:prstDash val="lgDash"/>
            <a:round/>
            <a:headEnd type="none" w="sm" len="sm"/>
            <a:tailEnd type="none" w="sm" len="sm"/>
          </a:ln>
        </p:spPr>
      </p:cxnSp>
      <p:sp>
        <p:nvSpPr>
          <p:cNvPr id="44" name="Google Shape;44;p9"/>
          <p:cNvSpPr txBox="1"/>
          <p:nvPr>
            <p:ph type="title"/>
          </p:nvPr>
        </p:nvSpPr>
        <p:spPr>
          <a:xfrm>
            <a:off x="265500" y="1078750"/>
            <a:ext cx="4045200" cy="1789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type="subTitle" idx="1"/>
          </p:nvPr>
        </p:nvSpPr>
        <p:spPr>
          <a:xfrm>
            <a:off x="265500" y="29214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47" name="Google Shape;47;p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8" name="Shape 48"/>
        <p:cNvGrpSpPr/>
        <p:nvPr/>
      </p:nvGrpSpPr>
      <p:grpSpPr>
        <a:xfrm>
          <a:off x="0" y="0"/>
          <a:ext cx="0" cy="0"/>
          <a:chOff x="0" y="0"/>
          <a:chExt cx="0" cy="0"/>
        </a:xfrm>
      </p:grpSpPr>
      <p:sp>
        <p:nvSpPr>
          <p:cNvPr id="49" name="Google Shape;49;p10"/>
          <p:cNvSpPr txBox="1"/>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type="body" idx="1"/>
          </p:nvPr>
        </p:nvSpPr>
        <p:spPr>
          <a:xfrm>
            <a:off x="311700" y="1468825"/>
            <a:ext cx="8520600" cy="3099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ource Code Pro" panose="020B0309030403020204"/>
              <a:buChar char="●"/>
              <a:defRPr sz="1800">
                <a:solidFill>
                  <a:schemeClr val="dk2"/>
                </a:solidFill>
                <a:latin typeface="Source Code Pro" panose="020B0309030403020204"/>
                <a:ea typeface="Source Code Pro" panose="020B0309030403020204"/>
                <a:cs typeface="Source Code Pro" panose="020B0309030403020204"/>
                <a:sym typeface="Source Code Pro" panose="020B0309030403020204"/>
              </a:defRPr>
            </a:lvl1pPr>
            <a:lvl2pPr marL="914400" lvl="1" indent="-317500">
              <a:lnSpc>
                <a:spcPct val="115000"/>
              </a:lnSpc>
              <a:spcBef>
                <a:spcPts val="160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2pPr>
            <a:lvl3pPr marL="1371600" lvl="2" indent="-317500">
              <a:lnSpc>
                <a:spcPct val="115000"/>
              </a:lnSpc>
              <a:spcBef>
                <a:spcPts val="160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3pPr>
            <a:lvl4pPr marL="1828800" lvl="3" indent="-317500">
              <a:lnSpc>
                <a:spcPct val="115000"/>
              </a:lnSpc>
              <a:spcBef>
                <a:spcPts val="160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4pPr>
            <a:lvl5pPr marL="2286000" lvl="4" indent="-317500">
              <a:lnSpc>
                <a:spcPct val="115000"/>
              </a:lnSpc>
              <a:spcBef>
                <a:spcPts val="160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5pPr>
            <a:lvl6pPr marL="2743200" lvl="5" indent="-317500">
              <a:lnSpc>
                <a:spcPct val="115000"/>
              </a:lnSpc>
              <a:spcBef>
                <a:spcPts val="160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6pPr>
            <a:lvl7pPr marL="3200400" lvl="6" indent="-317500">
              <a:lnSpc>
                <a:spcPct val="115000"/>
              </a:lnSpc>
              <a:spcBef>
                <a:spcPts val="160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7pPr>
            <a:lvl8pPr marL="3657600" lvl="7" indent="-317500">
              <a:lnSpc>
                <a:spcPct val="115000"/>
              </a:lnSpc>
              <a:spcBef>
                <a:spcPts val="1600"/>
              </a:spcBef>
              <a:spcAft>
                <a:spcPts val="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8pPr>
            <a:lvl9pPr marL="4114800" lvl="8" indent="-317500">
              <a:lnSpc>
                <a:spcPct val="115000"/>
              </a:lnSpc>
              <a:spcBef>
                <a:spcPts val="1600"/>
              </a:spcBef>
              <a:spcAft>
                <a:spcPts val="1600"/>
              </a:spcAft>
              <a:buClr>
                <a:schemeClr val="dk2"/>
              </a:buClr>
              <a:buSzPts val="1400"/>
              <a:buFont typeface="Source Code Pro" panose="020B0309030403020204"/>
              <a:buChar char="■"/>
              <a:defRPr>
                <a:solidFill>
                  <a:schemeClr val="dk2"/>
                </a:solidFill>
                <a:latin typeface="Source Code Pro" panose="020B0309030403020204"/>
                <a:ea typeface="Source Code Pro" panose="020B0309030403020204"/>
                <a:cs typeface="Source Code Pro" panose="020B0309030403020204"/>
                <a:sym typeface="Source Code Pro" panose="020B0309030403020204"/>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Source Code Pro" panose="020B0309030403020204"/>
                <a:ea typeface="Source Code Pro" panose="020B0309030403020204"/>
                <a:cs typeface="Source Code Pro" panose="020B0309030403020204"/>
                <a:sym typeface="Source Code Pro" panose="020B0309030403020204"/>
              </a:defRPr>
            </a:lvl1pPr>
            <a:lvl2pPr lvl="1" algn="r">
              <a:buNone/>
              <a:defRPr sz="1000">
                <a:solidFill>
                  <a:schemeClr val="dk2"/>
                </a:solidFill>
                <a:latin typeface="Source Code Pro" panose="020B0309030403020204"/>
                <a:ea typeface="Source Code Pro" panose="020B0309030403020204"/>
                <a:cs typeface="Source Code Pro" panose="020B0309030403020204"/>
                <a:sym typeface="Source Code Pro" panose="020B0309030403020204"/>
              </a:defRPr>
            </a:lvl2pPr>
            <a:lvl3pPr lvl="2" algn="r">
              <a:buNone/>
              <a:defRPr sz="1000">
                <a:solidFill>
                  <a:schemeClr val="dk2"/>
                </a:solidFill>
                <a:latin typeface="Source Code Pro" panose="020B0309030403020204"/>
                <a:ea typeface="Source Code Pro" panose="020B0309030403020204"/>
                <a:cs typeface="Source Code Pro" panose="020B0309030403020204"/>
                <a:sym typeface="Source Code Pro" panose="020B0309030403020204"/>
              </a:defRPr>
            </a:lvl3pPr>
            <a:lvl4pPr lvl="3" algn="r">
              <a:buNone/>
              <a:defRPr sz="1000">
                <a:solidFill>
                  <a:schemeClr val="dk2"/>
                </a:solidFill>
                <a:latin typeface="Source Code Pro" panose="020B0309030403020204"/>
                <a:ea typeface="Source Code Pro" panose="020B0309030403020204"/>
                <a:cs typeface="Source Code Pro" panose="020B0309030403020204"/>
                <a:sym typeface="Source Code Pro" panose="020B0309030403020204"/>
              </a:defRPr>
            </a:lvl4pPr>
            <a:lvl5pPr lvl="4" algn="r">
              <a:buNone/>
              <a:defRPr sz="1000">
                <a:solidFill>
                  <a:schemeClr val="dk2"/>
                </a:solidFill>
                <a:latin typeface="Source Code Pro" panose="020B0309030403020204"/>
                <a:ea typeface="Source Code Pro" panose="020B0309030403020204"/>
                <a:cs typeface="Source Code Pro" panose="020B0309030403020204"/>
                <a:sym typeface="Source Code Pro" panose="020B0309030403020204"/>
              </a:defRPr>
            </a:lvl5pPr>
            <a:lvl6pPr lvl="5" algn="r">
              <a:buNone/>
              <a:defRPr sz="1000">
                <a:solidFill>
                  <a:schemeClr val="dk2"/>
                </a:solidFill>
                <a:latin typeface="Source Code Pro" panose="020B0309030403020204"/>
                <a:ea typeface="Source Code Pro" panose="020B0309030403020204"/>
                <a:cs typeface="Source Code Pro" panose="020B0309030403020204"/>
                <a:sym typeface="Source Code Pro" panose="020B0309030403020204"/>
              </a:defRPr>
            </a:lvl6pPr>
            <a:lvl7pPr lvl="6" algn="r">
              <a:buNone/>
              <a:defRPr sz="1000">
                <a:solidFill>
                  <a:schemeClr val="dk2"/>
                </a:solidFill>
                <a:latin typeface="Source Code Pro" panose="020B0309030403020204"/>
                <a:ea typeface="Source Code Pro" panose="020B0309030403020204"/>
                <a:cs typeface="Source Code Pro" panose="020B0309030403020204"/>
                <a:sym typeface="Source Code Pro" panose="020B0309030403020204"/>
              </a:defRPr>
            </a:lvl7pPr>
            <a:lvl8pPr lvl="7" algn="r">
              <a:buNone/>
              <a:defRPr sz="1000">
                <a:solidFill>
                  <a:schemeClr val="dk2"/>
                </a:solidFill>
                <a:latin typeface="Source Code Pro" panose="020B0309030403020204"/>
                <a:ea typeface="Source Code Pro" panose="020B0309030403020204"/>
                <a:cs typeface="Source Code Pro" panose="020B0309030403020204"/>
                <a:sym typeface="Source Code Pro" panose="020B0309030403020204"/>
              </a:defRPr>
            </a:lvl8pPr>
            <a:lvl9pPr lvl="8" algn="r">
              <a:buNone/>
              <a:defRPr sz="1000">
                <a:solidFill>
                  <a:schemeClr val="dk2"/>
                </a:solidFill>
                <a:latin typeface="Source Code Pro" panose="020B0309030403020204"/>
                <a:ea typeface="Source Code Pro" panose="020B0309030403020204"/>
                <a:cs typeface="Source Code Pro" panose="020B0309030403020204"/>
                <a:sym typeface="Source Code Pro" panose="020B0309030403020204"/>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9" Type="http://schemas.openxmlformats.org/officeDocument/2006/relationships/notesSlide" Target="../notesSlides/notesSlide10.xml"/><Relationship Id="rId8" Type="http://schemas.openxmlformats.org/officeDocument/2006/relationships/slideLayout" Target="../slideLayouts/slideLayout6.xml"/><Relationship Id="rId7" Type="http://schemas.openxmlformats.org/officeDocument/2006/relationships/image" Target="../media/image11.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jpeg"/><Relationship Id="rId3" Type="http://schemas.openxmlformats.org/officeDocument/2006/relationships/hyperlink" Target="https://github.com/dinarrahman30/VIX_home-credit-default-risk" TargetMode="External"/><Relationship Id="rId2" Type="http://schemas.openxmlformats.org/officeDocument/2006/relationships/hyperlink" Target="https://www.linkedin.com/in/dinar-wahyu-rahman-00a405162/" TargetMode="External"/><Relationship Id="rId1" Type="http://schemas.openxmlformats.org/officeDocument/2006/relationships/hyperlink" Target="mailto:dinarrahman30@gmail.com" TargetMode="Externa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3.xml"/><Relationship Id="rId2" Type="http://schemas.openxmlformats.org/officeDocument/2006/relationships/image" Target="../media/image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6.xml"/><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1.xml"/><Relationship Id="rId2" Type="http://schemas.openxmlformats.org/officeDocument/2006/relationships/image" Target="../media/image6.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1.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11175" y="644300"/>
            <a:ext cx="8282400" cy="210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Home Credit ScoreCard Model</a:t>
            </a:r>
            <a:endParaRPr lang="en-GB"/>
          </a:p>
        </p:txBody>
      </p:sp>
      <p:sp>
        <p:nvSpPr>
          <p:cNvPr id="63" name="Google Shape;63;p13"/>
          <p:cNvSpPr txBox="1"/>
          <p:nvPr>
            <p:ph type="subTitle" idx="1"/>
          </p:nvPr>
        </p:nvSpPr>
        <p:spPr>
          <a:xfrm>
            <a:off x="411175" y="3398250"/>
            <a:ext cx="8282400" cy="12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Virtual Internship Xperience </a:t>
            </a:r>
            <a:r>
              <a:rPr lang="en-GB"/>
              <a:t>Data Science </a:t>
            </a:r>
            <a:endParaRPr lang="en-GB"/>
          </a:p>
          <a:p>
            <a:pPr marL="0" lvl="0" indent="0" algn="ctr" rtl="0">
              <a:spcBef>
                <a:spcPts val="0"/>
              </a:spcBef>
              <a:spcAft>
                <a:spcPts val="0"/>
              </a:spcAft>
              <a:buNone/>
            </a:pPr>
            <a:r>
              <a:rPr lang="en-GB" sz="2400"/>
              <a:t>Rakamin Academy</a:t>
            </a:r>
            <a:endParaRPr sz="2400"/>
          </a:p>
          <a:p>
            <a:pPr marL="0" lvl="0" indent="0" algn="ctr" rtl="0">
              <a:spcBef>
                <a:spcPts val="0"/>
              </a:spcBef>
              <a:spcAft>
                <a:spcPts val="0"/>
              </a:spcAft>
              <a:buNone/>
            </a:pPr>
            <a:r>
              <a:rPr lang="en-GB" sz="1800"/>
              <a:t>Dinar Wahyu Rahman</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33" name="Shape 133"/>
        <p:cNvGrpSpPr/>
        <p:nvPr/>
      </p:nvGrpSpPr>
      <p:grpSpPr>
        <a:xfrm>
          <a:off x="0" y="0"/>
          <a:ext cx="0" cy="0"/>
          <a:chOff x="0" y="0"/>
          <a:chExt cx="0" cy="0"/>
        </a:xfrm>
      </p:grpSpPr>
      <p:sp>
        <p:nvSpPr>
          <p:cNvPr id="134" name="Google Shape;134;p22"/>
          <p:cNvSpPr txBox="1"/>
          <p:nvPr>
            <p:ph type="title"/>
          </p:nvPr>
        </p:nvSpPr>
        <p:spPr>
          <a:xfrm>
            <a:off x="311700" y="6318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Terima Kasih</a:t>
            </a:r>
            <a:endParaRPr lang="en-GB"/>
          </a:p>
        </p:txBody>
      </p:sp>
      <p:sp>
        <p:nvSpPr>
          <p:cNvPr id="135" name="Google Shape;135;p22"/>
          <p:cNvSpPr txBox="1"/>
          <p:nvPr>
            <p:ph type="body" idx="1"/>
          </p:nvPr>
        </p:nvSpPr>
        <p:spPr>
          <a:xfrm>
            <a:off x="789575" y="1630779"/>
            <a:ext cx="2808000" cy="29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t>Dinar Wahyu Rahman</a:t>
            </a:r>
            <a:endParaRPr sz="1400" b="1"/>
          </a:p>
          <a:p>
            <a:pPr marL="0" lvl="0" indent="0" algn="l" rtl="0">
              <a:spcBef>
                <a:spcPts val="0"/>
              </a:spcBef>
              <a:spcAft>
                <a:spcPts val="0"/>
              </a:spcAft>
              <a:buNone/>
            </a:pPr>
            <a:endParaRPr sz="1400" b="1"/>
          </a:p>
          <a:p>
            <a:pPr marL="0" lvl="0" indent="0" algn="l" rtl="0">
              <a:spcBef>
                <a:spcPts val="0"/>
              </a:spcBef>
              <a:spcAft>
                <a:spcPts val="0"/>
              </a:spcAft>
              <a:buNone/>
            </a:pPr>
            <a:r>
              <a:rPr lang="en-GB" sz="1400" u="sng">
                <a:solidFill>
                  <a:schemeClr val="hlink"/>
                </a:solidFill>
                <a:hlinkClick r:id="rId1"/>
              </a:rPr>
              <a:t>dinarrahman30@gmail.com</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GB" sz="1400" u="sng">
                <a:solidFill>
                  <a:schemeClr val="hlink"/>
                </a:solidFill>
                <a:hlinkClick r:id="rId2"/>
              </a:rPr>
              <a:t>https://www.linkedin.com/in/dinar-wahyu-rahman-00a405162/</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GB" sz="1400" u="sng">
                <a:solidFill>
                  <a:schemeClr val="hlink"/>
                </a:solidFill>
                <a:hlinkClick r:id="rId3"/>
              </a:rPr>
              <a:t>https://github.com/dinarrahman30/VIX_home-credit-default-risk</a:t>
            </a:r>
            <a:endParaRPr sz="1400"/>
          </a:p>
          <a:p>
            <a:pPr marL="0" lvl="0" indent="0" algn="l" rtl="0">
              <a:spcBef>
                <a:spcPts val="0"/>
              </a:spcBef>
              <a:spcAft>
                <a:spcPts val="0"/>
              </a:spcAft>
              <a:buNone/>
            </a:pPr>
            <a:endParaRPr sz="1400"/>
          </a:p>
        </p:txBody>
      </p:sp>
      <p:pic>
        <p:nvPicPr>
          <p:cNvPr id="136" name="Google Shape;136;p22" descr="Upward shot of Golden Gate Bridge against blue sky"/>
          <p:cNvPicPr preferRelativeResize="0"/>
          <p:nvPr/>
        </p:nvPicPr>
        <p:blipFill rotWithShape="1">
          <a:blip r:embed="rId4"/>
          <a:srcRect l="19071" t="9" r="4853"/>
          <a:stretch>
            <a:fillRect/>
          </a:stretch>
        </p:blipFill>
        <p:spPr>
          <a:xfrm>
            <a:off x="3961375" y="0"/>
            <a:ext cx="5182626" cy="5143504"/>
          </a:xfrm>
          <a:prstGeom prst="rect">
            <a:avLst/>
          </a:prstGeom>
          <a:noFill/>
          <a:ln>
            <a:noFill/>
          </a:ln>
        </p:spPr>
      </p:pic>
      <p:pic>
        <p:nvPicPr>
          <p:cNvPr id="137" name="Google Shape;137;p22"/>
          <p:cNvPicPr preferRelativeResize="0"/>
          <p:nvPr/>
        </p:nvPicPr>
        <p:blipFill>
          <a:blip r:embed="rId5"/>
          <a:stretch>
            <a:fillRect/>
          </a:stretch>
        </p:blipFill>
        <p:spPr>
          <a:xfrm flipH="1">
            <a:off x="480100" y="2213325"/>
            <a:ext cx="384925" cy="216525"/>
          </a:xfrm>
          <a:prstGeom prst="rect">
            <a:avLst/>
          </a:prstGeom>
          <a:noFill/>
          <a:ln>
            <a:noFill/>
          </a:ln>
        </p:spPr>
      </p:pic>
      <p:pic>
        <p:nvPicPr>
          <p:cNvPr id="138" name="Google Shape;138;p22"/>
          <p:cNvPicPr preferRelativeResize="0"/>
          <p:nvPr/>
        </p:nvPicPr>
        <p:blipFill>
          <a:blip r:embed="rId6"/>
          <a:stretch>
            <a:fillRect/>
          </a:stretch>
        </p:blipFill>
        <p:spPr>
          <a:xfrm>
            <a:off x="564297" y="2753022"/>
            <a:ext cx="216525" cy="216525"/>
          </a:xfrm>
          <a:prstGeom prst="rect">
            <a:avLst/>
          </a:prstGeom>
          <a:noFill/>
          <a:ln>
            <a:noFill/>
          </a:ln>
        </p:spPr>
      </p:pic>
      <p:pic>
        <p:nvPicPr>
          <p:cNvPr id="139" name="Google Shape;139;p22"/>
          <p:cNvPicPr preferRelativeResize="0"/>
          <p:nvPr/>
        </p:nvPicPr>
        <p:blipFill>
          <a:blip r:embed="rId7"/>
          <a:stretch>
            <a:fillRect/>
          </a:stretch>
        </p:blipFill>
        <p:spPr>
          <a:xfrm>
            <a:off x="480100" y="3727100"/>
            <a:ext cx="384925" cy="288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72500"/>
            <a:ext cx="85206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About me</a:t>
            </a:r>
            <a:endParaRPr lang="en-GB"/>
          </a:p>
        </p:txBody>
      </p:sp>
      <p:sp>
        <p:nvSpPr>
          <p:cNvPr id="69" name="Google Shape;69;p14"/>
          <p:cNvSpPr txBox="1"/>
          <p:nvPr>
            <p:ph type="body" idx="1"/>
          </p:nvPr>
        </p:nvSpPr>
        <p:spPr>
          <a:xfrm>
            <a:off x="311700" y="1456250"/>
            <a:ext cx="4630500" cy="30999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400"/>
              <a:t>Saya adalah seorang pelajar yang memiliki minat terhadap pengembang web dan data sains, dengan memanfaatkan dan meningkatkan keterampilan saya dalam bidang pemrograman, analisis data, machine learning, AI, dan desain web untuk keperluan akademik dan pekerjaan saya suatu saat nanti. Keinginan untuk mempelajari hal-hal baru, keterampilan komunikasi yang baik, sangat fleksibel dan bersedia menjalani pelatihan untuk unggul dalam setiap tugas yang diberikan.</a:t>
            </a:r>
            <a:endParaRPr sz="1400"/>
          </a:p>
        </p:txBody>
      </p:sp>
      <p:pic>
        <p:nvPicPr>
          <p:cNvPr id="70" name="Google Shape;70;p14"/>
          <p:cNvPicPr preferRelativeResize="0"/>
          <p:nvPr/>
        </p:nvPicPr>
        <p:blipFill>
          <a:blip r:embed="rId1"/>
          <a:stretch>
            <a:fillRect/>
          </a:stretch>
        </p:blipFill>
        <p:spPr>
          <a:xfrm>
            <a:off x="6149550" y="605250"/>
            <a:ext cx="1592100" cy="1966500"/>
          </a:xfrm>
          <a:prstGeom prst="flowChartConnector">
            <a:avLst/>
          </a:prstGeom>
          <a:noFill/>
          <a:ln>
            <a:noFill/>
          </a:ln>
        </p:spPr>
      </p:pic>
      <p:pic>
        <p:nvPicPr>
          <p:cNvPr id="71" name="Google Shape;71;p14"/>
          <p:cNvPicPr preferRelativeResize="0"/>
          <p:nvPr/>
        </p:nvPicPr>
        <p:blipFill>
          <a:blip r:embed="rId2"/>
          <a:stretch>
            <a:fillRect/>
          </a:stretch>
        </p:blipFill>
        <p:spPr>
          <a:xfrm>
            <a:off x="5055475" y="2491400"/>
            <a:ext cx="3973875" cy="22764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1000"/>
                                        <p:tgtEl>
                                          <p:spTgt spid="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75" name="Shape 75"/>
        <p:cNvGrpSpPr/>
        <p:nvPr/>
      </p:nvGrpSpPr>
      <p:grpSpPr>
        <a:xfrm>
          <a:off x="0" y="0"/>
          <a:ext cx="0" cy="0"/>
          <a:chOff x="0" y="0"/>
          <a:chExt cx="0" cy="0"/>
        </a:xfrm>
      </p:grpSpPr>
      <p:cxnSp>
        <p:nvCxnSpPr>
          <p:cNvPr id="76" name="Google Shape;76;p15"/>
          <p:cNvCxnSpPr/>
          <p:nvPr/>
        </p:nvCxnSpPr>
        <p:spPr>
          <a:xfrm>
            <a:off x="-6875" y="2900700"/>
            <a:ext cx="9150900" cy="0"/>
          </a:xfrm>
          <a:prstGeom prst="straightConnector1">
            <a:avLst/>
          </a:prstGeom>
          <a:noFill/>
          <a:ln w="19050" cap="flat" cmpd="sng">
            <a:solidFill>
              <a:schemeClr val="dk2"/>
            </a:solidFill>
            <a:prstDash val="solid"/>
            <a:round/>
            <a:headEnd type="none" w="sm" len="sm"/>
            <a:tailEnd type="none" w="sm" len="sm"/>
          </a:ln>
        </p:spPr>
      </p:cxnSp>
      <p:sp>
        <p:nvSpPr>
          <p:cNvPr id="77" name="Google Shape;77;p15"/>
          <p:cNvSpPr txBox="1"/>
          <p:nvPr>
            <p:ph type="title"/>
          </p:nvPr>
        </p:nvSpPr>
        <p:spPr>
          <a:xfrm>
            <a:off x="311700" y="372500"/>
            <a:ext cx="85206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Skills</a:t>
            </a:r>
            <a:endParaRPr lang="en-GB"/>
          </a:p>
        </p:txBody>
      </p:sp>
      <p:sp>
        <p:nvSpPr>
          <p:cNvPr id="78" name="Google Shape;78;p15"/>
          <p:cNvSpPr/>
          <p:nvPr/>
        </p:nvSpPr>
        <p:spPr>
          <a:xfrm>
            <a:off x="421176" y="2235693"/>
            <a:ext cx="1329900" cy="132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15"/>
          <p:cNvSpPr txBox="1"/>
          <p:nvPr/>
        </p:nvSpPr>
        <p:spPr>
          <a:xfrm>
            <a:off x="421225" y="2596750"/>
            <a:ext cx="1329900" cy="60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chemeClr val="lt1"/>
                </a:solidFill>
                <a:latin typeface="Source Code Pro" panose="020B0309030403020204"/>
                <a:ea typeface="Source Code Pro" panose="020B0309030403020204"/>
                <a:cs typeface="Source Code Pro" panose="020B0309030403020204"/>
                <a:sym typeface="Source Code Pro" panose="020B0309030403020204"/>
              </a:rPr>
              <a:t>SQL</a:t>
            </a:r>
            <a:endParaRPr sz="1800">
              <a:solidFill>
                <a:schemeClr val="lt1"/>
              </a:solidFill>
              <a:latin typeface="Source Code Pro" panose="020B0309030403020204"/>
              <a:ea typeface="Source Code Pro" panose="020B0309030403020204"/>
              <a:cs typeface="Source Code Pro" panose="020B0309030403020204"/>
              <a:sym typeface="Source Code Pro" panose="020B0309030403020204"/>
            </a:endParaRPr>
          </a:p>
        </p:txBody>
      </p:sp>
      <p:sp>
        <p:nvSpPr>
          <p:cNvPr id="80" name="Google Shape;80;p15"/>
          <p:cNvSpPr/>
          <p:nvPr/>
        </p:nvSpPr>
        <p:spPr>
          <a:xfrm>
            <a:off x="2253122" y="1423415"/>
            <a:ext cx="2954700" cy="2954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15"/>
          <p:cNvSpPr txBox="1"/>
          <p:nvPr/>
        </p:nvSpPr>
        <p:spPr>
          <a:xfrm>
            <a:off x="2253125" y="2596750"/>
            <a:ext cx="2954700" cy="60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a:solidFill>
                  <a:schemeClr val="lt1"/>
                </a:solidFill>
                <a:latin typeface="Source Code Pro" panose="020B0309030403020204"/>
                <a:ea typeface="Source Code Pro" panose="020B0309030403020204"/>
                <a:cs typeface="Source Code Pro" panose="020B0309030403020204"/>
                <a:sym typeface="Source Code Pro" panose="020B0309030403020204"/>
              </a:rPr>
              <a:t>Python</a:t>
            </a:r>
            <a:endParaRPr sz="3000">
              <a:solidFill>
                <a:schemeClr val="lt1"/>
              </a:solidFill>
              <a:latin typeface="Source Code Pro" panose="020B0309030403020204"/>
              <a:ea typeface="Source Code Pro" panose="020B0309030403020204"/>
              <a:cs typeface="Source Code Pro" panose="020B0309030403020204"/>
              <a:sym typeface="Source Code Pro" panose="020B0309030403020204"/>
            </a:endParaRPr>
          </a:p>
        </p:txBody>
      </p:sp>
      <p:sp>
        <p:nvSpPr>
          <p:cNvPr id="82" name="Google Shape;82;p15"/>
          <p:cNvSpPr/>
          <p:nvPr/>
        </p:nvSpPr>
        <p:spPr>
          <a:xfrm>
            <a:off x="5709626" y="2147440"/>
            <a:ext cx="1506600" cy="1506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15"/>
          <p:cNvSpPr/>
          <p:nvPr/>
        </p:nvSpPr>
        <p:spPr>
          <a:xfrm>
            <a:off x="7608350" y="2351675"/>
            <a:ext cx="1122300" cy="1055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15"/>
          <p:cNvSpPr txBox="1"/>
          <p:nvPr/>
        </p:nvSpPr>
        <p:spPr>
          <a:xfrm>
            <a:off x="5901775" y="2351675"/>
            <a:ext cx="1122300" cy="105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500">
                <a:solidFill>
                  <a:schemeClr val="lt1"/>
                </a:solidFill>
                <a:latin typeface="Source Code Pro" panose="020B0309030403020204"/>
                <a:ea typeface="Source Code Pro" panose="020B0309030403020204"/>
                <a:cs typeface="Source Code Pro" panose="020B0309030403020204"/>
                <a:sym typeface="Source Code Pro" panose="020B0309030403020204"/>
              </a:rPr>
              <a:t>Jupyter Notebook and Colabs</a:t>
            </a:r>
            <a:endParaRPr sz="1500">
              <a:solidFill>
                <a:schemeClr val="lt1"/>
              </a:solidFill>
              <a:latin typeface="Source Code Pro" panose="020B0309030403020204"/>
              <a:ea typeface="Source Code Pro" panose="020B0309030403020204"/>
              <a:cs typeface="Source Code Pro" panose="020B0309030403020204"/>
              <a:sym typeface="Source Code Pro" panose="020B0309030403020204"/>
            </a:endParaRPr>
          </a:p>
        </p:txBody>
      </p:sp>
      <p:sp>
        <p:nvSpPr>
          <p:cNvPr id="85" name="Google Shape;85;p15"/>
          <p:cNvSpPr txBox="1"/>
          <p:nvPr/>
        </p:nvSpPr>
        <p:spPr>
          <a:xfrm>
            <a:off x="7565900" y="2672950"/>
            <a:ext cx="12072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100">
                <a:solidFill>
                  <a:schemeClr val="lt1"/>
                </a:solidFill>
                <a:latin typeface="Source Code Pro" panose="020B0309030403020204"/>
                <a:ea typeface="Source Code Pro" panose="020B0309030403020204"/>
                <a:cs typeface="Source Code Pro" panose="020B0309030403020204"/>
                <a:sym typeface="Source Code Pro" panose="020B0309030403020204"/>
              </a:rPr>
              <a:t>Spreadsheet and Slide</a:t>
            </a:r>
            <a:endParaRPr sz="1100">
              <a:solidFill>
                <a:schemeClr val="lt1"/>
              </a:solidFill>
              <a:latin typeface="Source Code Pro" panose="020B0309030403020204"/>
              <a:ea typeface="Source Code Pro" panose="020B0309030403020204"/>
              <a:cs typeface="Source Code Pro" panose="020B0309030403020204"/>
              <a:sym typeface="Source Code Pro" panose="020B0309030403020204"/>
            </a:endParaRPr>
          </a:p>
          <a:p>
            <a:pPr marL="0" lvl="0" indent="0" algn="l" rtl="0">
              <a:spcBef>
                <a:spcPts val="0"/>
              </a:spcBef>
              <a:spcAft>
                <a:spcPts val="0"/>
              </a:spcAft>
              <a:buNone/>
            </a:pPr>
            <a:endParaRPr>
              <a:latin typeface="Source Code Pro" panose="020B0309030403020204"/>
              <a:ea typeface="Source Code Pro" panose="020B0309030403020204"/>
              <a:cs typeface="Source Code Pro" panose="020B0309030403020204"/>
              <a:sym typeface="Source Code Pro" panose="020B0309030403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89" name="Shape 89"/>
        <p:cNvGrpSpPr/>
        <p:nvPr/>
      </p:nvGrpSpPr>
      <p:grpSpPr>
        <a:xfrm>
          <a:off x="0" y="0"/>
          <a:ext cx="0" cy="0"/>
          <a:chOff x="0" y="0"/>
          <a:chExt cx="0" cy="0"/>
        </a:xfrm>
      </p:grpSpPr>
      <p:sp>
        <p:nvSpPr>
          <p:cNvPr id="90" name="Google Shape;90;p16"/>
          <p:cNvSpPr txBox="1"/>
          <p:nvPr>
            <p:ph type="title"/>
          </p:nvPr>
        </p:nvSpPr>
        <p:spPr>
          <a:xfrm>
            <a:off x="430800" y="1889700"/>
            <a:ext cx="8282400" cy="151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Portfolio </a:t>
            </a:r>
            <a:endParaRPr lang="en-GB"/>
          </a:p>
          <a:p>
            <a:pPr marL="0" lvl="0" indent="0" algn="ctr" rtl="0">
              <a:spcBef>
                <a:spcPts val="0"/>
              </a:spcBef>
              <a:spcAft>
                <a:spcPts val="0"/>
              </a:spcAft>
              <a:buNone/>
            </a:pPr>
            <a:r>
              <a:rPr lang="en-GB"/>
              <a:t>VIX - Home Credit Default Risk</a:t>
            </a:r>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94" name="Shape 94"/>
        <p:cNvGrpSpPr/>
        <p:nvPr/>
      </p:nvGrpSpPr>
      <p:grpSpPr>
        <a:xfrm>
          <a:off x="0" y="0"/>
          <a:ext cx="0" cy="0"/>
          <a:chOff x="0" y="0"/>
          <a:chExt cx="0" cy="0"/>
        </a:xfrm>
      </p:grpSpPr>
      <p:sp>
        <p:nvSpPr>
          <p:cNvPr id="95" name="Google Shape;95;p17"/>
          <p:cNvSpPr txBox="1"/>
          <p:nvPr>
            <p:ph type="title"/>
          </p:nvPr>
        </p:nvSpPr>
        <p:spPr>
          <a:xfrm>
            <a:off x="311700" y="63180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Home Credit ScoreCard Model</a:t>
            </a:r>
            <a:endParaRPr lang="en-GB"/>
          </a:p>
        </p:txBody>
      </p:sp>
      <p:sp>
        <p:nvSpPr>
          <p:cNvPr id="96" name="Google Shape;96;p17"/>
          <p:cNvSpPr txBox="1"/>
          <p:nvPr>
            <p:ph type="body" idx="1"/>
          </p:nvPr>
        </p:nvSpPr>
        <p:spPr>
          <a:xfrm>
            <a:off x="311700" y="1618200"/>
            <a:ext cx="3448500" cy="2950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a:t>Home Credit saat ini sedang menggunakan berbagai macam metode statistik dan Machine Learning untuk membuat prediksi skor kredit. Sekarang, kami meminta anda untuk membuka potensi maksimal dari data kami. Dengan melakukannya, kita dapat memastikan pelanggan yang mampu melakukan pelunasan tidak ditolak ketika melakukan pengajuan pinjaman, dan pinjaman datap diberikan dengan principal, maturity, dan repayment calendar yang akan memotivasi pelanggan untuk sukses.</a:t>
            </a:r>
            <a:endParaRPr lang="en-GB"/>
          </a:p>
          <a:p>
            <a:pPr marL="0" lvl="0" indent="0" algn="l" rtl="0">
              <a:spcBef>
                <a:spcPts val="1600"/>
              </a:spcBef>
              <a:spcAft>
                <a:spcPts val="1600"/>
              </a:spcAft>
              <a:buNone/>
            </a:pPr>
          </a:p>
        </p:txBody>
      </p:sp>
      <p:pic>
        <p:nvPicPr>
          <p:cNvPr id="97" name="Google Shape;97;p17" descr="Open Chromebook laptop computer"/>
          <p:cNvPicPr preferRelativeResize="0"/>
          <p:nvPr/>
        </p:nvPicPr>
        <p:blipFill>
          <a:blip r:embed="rId1"/>
          <a:stretch>
            <a:fillRect/>
          </a:stretch>
        </p:blipFill>
        <p:spPr>
          <a:xfrm>
            <a:off x="3823050" y="697325"/>
            <a:ext cx="5221899" cy="3316000"/>
          </a:xfrm>
          <a:prstGeom prst="rect">
            <a:avLst/>
          </a:prstGeom>
          <a:noFill/>
          <a:ln>
            <a:noFill/>
          </a:ln>
        </p:spPr>
      </p:pic>
      <p:pic>
        <p:nvPicPr>
          <p:cNvPr id="98" name="Google Shape;98;p17"/>
          <p:cNvPicPr preferRelativeResize="0"/>
          <p:nvPr/>
        </p:nvPicPr>
        <p:blipFill>
          <a:blip r:embed="rId2"/>
          <a:stretch>
            <a:fillRect/>
          </a:stretch>
        </p:blipFill>
        <p:spPr>
          <a:xfrm>
            <a:off x="4489550" y="974625"/>
            <a:ext cx="3835624" cy="2345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4823400" y="0"/>
            <a:ext cx="4045200" cy="72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700">
                <a:solidFill>
                  <a:schemeClr val="dk2"/>
                </a:solidFill>
              </a:rPr>
              <a:t>Preparation</a:t>
            </a:r>
            <a:endParaRPr sz="3700">
              <a:solidFill>
                <a:schemeClr val="dk2"/>
              </a:solidFill>
            </a:endParaRPr>
          </a:p>
        </p:txBody>
      </p:sp>
      <p:sp>
        <p:nvSpPr>
          <p:cNvPr id="104" name="Google Shape;104;p18"/>
          <p:cNvSpPr txBox="1"/>
          <p:nvPr>
            <p:ph type="body" idx="2"/>
          </p:nvPr>
        </p:nvSpPr>
        <p:spPr>
          <a:xfrm>
            <a:off x="4939500" y="724200"/>
            <a:ext cx="39291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b="1"/>
              <a:t>Dataset</a:t>
            </a:r>
            <a:endParaRPr b="1"/>
          </a:p>
          <a:p>
            <a:pPr marL="0" lvl="0" indent="0" algn="l" rtl="0">
              <a:spcBef>
                <a:spcPts val="0"/>
              </a:spcBef>
              <a:spcAft>
                <a:spcPts val="0"/>
              </a:spcAft>
              <a:buNone/>
            </a:pPr>
            <a:r>
              <a:rPr lang="en-GB" sz="1500"/>
              <a:t>File csv by Home Credit Indonesia</a:t>
            </a:r>
            <a:endParaRPr sz="1500"/>
          </a:p>
          <a:p>
            <a:pPr marL="0" lvl="0" indent="0" algn="l" rtl="0">
              <a:spcBef>
                <a:spcPts val="1600"/>
              </a:spcBef>
              <a:spcAft>
                <a:spcPts val="0"/>
              </a:spcAft>
              <a:buNone/>
            </a:pPr>
            <a:r>
              <a:rPr lang="en-GB" b="1"/>
              <a:t>Google Colabs with Python</a:t>
            </a:r>
            <a:endParaRPr b="1"/>
          </a:p>
          <a:p>
            <a:pPr marL="0" lvl="0" indent="0" algn="l" rtl="0">
              <a:spcBef>
                <a:spcPts val="0"/>
              </a:spcBef>
              <a:spcAft>
                <a:spcPts val="0"/>
              </a:spcAft>
              <a:buNone/>
            </a:pPr>
            <a:r>
              <a:rPr lang="en-GB" sz="1500"/>
              <a:t>EDA, Data Visualization, Data Storytelling, Feature Engineering, Feature Selection, and Machine Learning Modelling</a:t>
            </a:r>
            <a:endParaRPr sz="1500"/>
          </a:p>
          <a:p>
            <a:pPr marL="0" lvl="0" indent="0" algn="l" rtl="0">
              <a:spcBef>
                <a:spcPts val="1600"/>
              </a:spcBef>
              <a:spcAft>
                <a:spcPts val="0"/>
              </a:spcAft>
              <a:buNone/>
            </a:pPr>
            <a:r>
              <a:rPr lang="en-GB" b="1"/>
              <a:t>Google Slide</a:t>
            </a:r>
            <a:endParaRPr b="1"/>
          </a:p>
          <a:p>
            <a:pPr marL="0" lvl="0" indent="0" algn="l" rtl="0">
              <a:spcBef>
                <a:spcPts val="0"/>
              </a:spcBef>
              <a:spcAft>
                <a:spcPts val="1600"/>
              </a:spcAft>
              <a:buNone/>
            </a:pPr>
            <a:r>
              <a:rPr lang="en-GB" sz="1500"/>
              <a:t>Menjelaskan pekerjaan yang telah dilakukan</a:t>
            </a:r>
            <a:endParaRPr sz="1500"/>
          </a:p>
        </p:txBody>
      </p:sp>
      <p:sp>
        <p:nvSpPr>
          <p:cNvPr id="105" name="Google Shape;105;p18"/>
          <p:cNvSpPr txBox="1"/>
          <p:nvPr/>
        </p:nvSpPr>
        <p:spPr>
          <a:xfrm>
            <a:off x="779700" y="170100"/>
            <a:ext cx="29427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2400" b="1">
                <a:solidFill>
                  <a:schemeClr val="lt1"/>
                </a:solidFill>
                <a:latin typeface="Source Code Pro" panose="020B0309030403020204"/>
                <a:ea typeface="Source Code Pro" panose="020B0309030403020204"/>
                <a:cs typeface="Source Code Pro" panose="020B0309030403020204"/>
                <a:sym typeface="Source Code Pro" panose="020B0309030403020204"/>
              </a:rPr>
              <a:t>About Dataset</a:t>
            </a:r>
            <a:endParaRPr sz="2400" b="1">
              <a:solidFill>
                <a:schemeClr val="lt1"/>
              </a:solidFill>
              <a:latin typeface="Source Code Pro" panose="020B0309030403020204"/>
              <a:ea typeface="Source Code Pro" panose="020B0309030403020204"/>
              <a:cs typeface="Source Code Pro" panose="020B0309030403020204"/>
              <a:sym typeface="Source Code Pro" panose="020B0309030403020204"/>
            </a:endParaRPr>
          </a:p>
        </p:txBody>
      </p:sp>
      <p:sp>
        <p:nvSpPr>
          <p:cNvPr id="106" name="Google Shape;106;p18"/>
          <p:cNvSpPr txBox="1"/>
          <p:nvPr/>
        </p:nvSpPr>
        <p:spPr>
          <a:xfrm>
            <a:off x="176050" y="968325"/>
            <a:ext cx="4275900" cy="401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GB">
                <a:latin typeface="Source Code Pro" panose="020B0309030403020204"/>
                <a:ea typeface="Source Code Pro" panose="020B0309030403020204"/>
                <a:cs typeface="Source Code Pro" panose="020B0309030403020204"/>
                <a:sym typeface="Source Code Pro" panose="020B0309030403020204"/>
              </a:rPr>
              <a:t>● application_{train|test}.csv</a:t>
            </a:r>
            <a:endParaRPr>
              <a:latin typeface="Source Code Pro" panose="020B0309030403020204"/>
              <a:ea typeface="Source Code Pro" panose="020B0309030403020204"/>
              <a:cs typeface="Source Code Pro" panose="020B0309030403020204"/>
              <a:sym typeface="Source Code Pro" panose="020B0309030403020204"/>
            </a:endParaRPr>
          </a:p>
          <a:p>
            <a:pPr marL="0" lvl="0" indent="0" algn="l" rtl="0">
              <a:lnSpc>
                <a:spcPct val="115000"/>
              </a:lnSpc>
              <a:spcBef>
                <a:spcPts val="1200"/>
              </a:spcBef>
              <a:spcAft>
                <a:spcPts val="0"/>
              </a:spcAft>
              <a:buNone/>
            </a:pPr>
            <a:r>
              <a:rPr lang="en-GB">
                <a:latin typeface="Source Code Pro" panose="020B0309030403020204"/>
                <a:ea typeface="Source Code Pro" panose="020B0309030403020204"/>
                <a:cs typeface="Source Code Pro" panose="020B0309030403020204"/>
                <a:sym typeface="Source Code Pro" panose="020B0309030403020204"/>
              </a:rPr>
              <a:t>● bureau.csv </a:t>
            </a:r>
            <a:endParaRPr>
              <a:latin typeface="Source Code Pro" panose="020B0309030403020204"/>
              <a:ea typeface="Source Code Pro" panose="020B0309030403020204"/>
              <a:cs typeface="Source Code Pro" panose="020B0309030403020204"/>
              <a:sym typeface="Source Code Pro" panose="020B0309030403020204"/>
            </a:endParaRPr>
          </a:p>
          <a:p>
            <a:pPr marL="0" lvl="0" indent="0" algn="l" rtl="0">
              <a:lnSpc>
                <a:spcPct val="115000"/>
              </a:lnSpc>
              <a:spcBef>
                <a:spcPts val="1200"/>
              </a:spcBef>
              <a:spcAft>
                <a:spcPts val="0"/>
              </a:spcAft>
              <a:buNone/>
            </a:pPr>
            <a:r>
              <a:rPr lang="en-GB">
                <a:latin typeface="Source Code Pro" panose="020B0309030403020204"/>
                <a:ea typeface="Source Code Pro" panose="020B0309030403020204"/>
                <a:cs typeface="Source Code Pro" panose="020B0309030403020204"/>
                <a:sym typeface="Source Code Pro" panose="020B0309030403020204"/>
              </a:rPr>
              <a:t>● bureau_balance.csv</a:t>
            </a:r>
            <a:endParaRPr>
              <a:latin typeface="Source Code Pro" panose="020B0309030403020204"/>
              <a:ea typeface="Source Code Pro" panose="020B0309030403020204"/>
              <a:cs typeface="Source Code Pro" panose="020B0309030403020204"/>
              <a:sym typeface="Source Code Pro" panose="020B0309030403020204"/>
            </a:endParaRPr>
          </a:p>
          <a:p>
            <a:pPr marL="0" lvl="0" indent="0" algn="l" rtl="0">
              <a:lnSpc>
                <a:spcPct val="115000"/>
              </a:lnSpc>
              <a:spcBef>
                <a:spcPts val="1200"/>
              </a:spcBef>
              <a:spcAft>
                <a:spcPts val="0"/>
              </a:spcAft>
              <a:buNone/>
            </a:pPr>
            <a:r>
              <a:rPr lang="en-GB">
                <a:latin typeface="Source Code Pro" panose="020B0309030403020204"/>
                <a:ea typeface="Source Code Pro" panose="020B0309030403020204"/>
                <a:cs typeface="Source Code Pro" panose="020B0309030403020204"/>
                <a:sym typeface="Source Code Pro" panose="020B0309030403020204"/>
              </a:rPr>
              <a:t>● POS_CASH_balance.csv</a:t>
            </a:r>
            <a:endParaRPr>
              <a:latin typeface="Source Code Pro" panose="020B0309030403020204"/>
              <a:ea typeface="Source Code Pro" panose="020B0309030403020204"/>
              <a:cs typeface="Source Code Pro" panose="020B0309030403020204"/>
              <a:sym typeface="Source Code Pro" panose="020B0309030403020204"/>
            </a:endParaRPr>
          </a:p>
          <a:p>
            <a:pPr marL="0" lvl="0" indent="0" algn="l" rtl="0">
              <a:lnSpc>
                <a:spcPct val="115000"/>
              </a:lnSpc>
              <a:spcBef>
                <a:spcPts val="1200"/>
              </a:spcBef>
              <a:spcAft>
                <a:spcPts val="0"/>
              </a:spcAft>
              <a:buNone/>
            </a:pPr>
            <a:r>
              <a:rPr lang="en-GB">
                <a:latin typeface="Source Code Pro" panose="020B0309030403020204"/>
                <a:ea typeface="Source Code Pro" panose="020B0309030403020204"/>
                <a:cs typeface="Source Code Pro" panose="020B0309030403020204"/>
                <a:sym typeface="Source Code Pro" panose="020B0309030403020204"/>
              </a:rPr>
              <a:t>● credit_card_balance.csv</a:t>
            </a:r>
            <a:endParaRPr>
              <a:latin typeface="Source Code Pro" panose="020B0309030403020204"/>
              <a:ea typeface="Source Code Pro" panose="020B0309030403020204"/>
              <a:cs typeface="Source Code Pro" panose="020B0309030403020204"/>
              <a:sym typeface="Source Code Pro" panose="020B0309030403020204"/>
            </a:endParaRPr>
          </a:p>
          <a:p>
            <a:pPr marL="0" lvl="0" indent="0" algn="l" rtl="0">
              <a:lnSpc>
                <a:spcPct val="115000"/>
              </a:lnSpc>
              <a:spcBef>
                <a:spcPts val="1200"/>
              </a:spcBef>
              <a:spcAft>
                <a:spcPts val="0"/>
              </a:spcAft>
              <a:buNone/>
            </a:pPr>
            <a:r>
              <a:rPr lang="en-GB">
                <a:latin typeface="Source Code Pro" panose="020B0309030403020204"/>
                <a:ea typeface="Source Code Pro" panose="020B0309030403020204"/>
                <a:cs typeface="Source Code Pro" panose="020B0309030403020204"/>
                <a:sym typeface="Source Code Pro" panose="020B0309030403020204"/>
              </a:rPr>
              <a:t>● previous_application.csv</a:t>
            </a:r>
            <a:endParaRPr>
              <a:latin typeface="Source Code Pro" panose="020B0309030403020204"/>
              <a:ea typeface="Source Code Pro" panose="020B0309030403020204"/>
              <a:cs typeface="Source Code Pro" panose="020B0309030403020204"/>
              <a:sym typeface="Source Code Pro" panose="020B0309030403020204"/>
            </a:endParaRPr>
          </a:p>
          <a:p>
            <a:pPr marL="0" lvl="0" indent="0" algn="l" rtl="0">
              <a:lnSpc>
                <a:spcPct val="115000"/>
              </a:lnSpc>
              <a:spcBef>
                <a:spcPts val="1200"/>
              </a:spcBef>
              <a:spcAft>
                <a:spcPts val="0"/>
              </a:spcAft>
              <a:buNone/>
            </a:pPr>
            <a:r>
              <a:rPr lang="en-GB">
                <a:latin typeface="Source Code Pro" panose="020B0309030403020204"/>
                <a:ea typeface="Source Code Pro" panose="020B0309030403020204"/>
                <a:cs typeface="Source Code Pro" panose="020B0309030403020204"/>
                <a:sym typeface="Source Code Pro" panose="020B0309030403020204"/>
              </a:rPr>
              <a:t>● installments_payments.csv</a:t>
            </a:r>
            <a:endParaRPr>
              <a:latin typeface="Source Code Pro" panose="020B0309030403020204"/>
              <a:ea typeface="Source Code Pro" panose="020B0309030403020204"/>
              <a:cs typeface="Source Code Pro" panose="020B0309030403020204"/>
              <a:sym typeface="Source Code Pro" panose="020B0309030403020204"/>
            </a:endParaRPr>
          </a:p>
          <a:p>
            <a:pPr marL="0" lvl="0" indent="0" algn="l" rtl="0">
              <a:lnSpc>
                <a:spcPct val="115000"/>
              </a:lnSpc>
              <a:spcBef>
                <a:spcPts val="1200"/>
              </a:spcBef>
              <a:spcAft>
                <a:spcPts val="0"/>
              </a:spcAft>
              <a:buNone/>
            </a:pPr>
            <a:r>
              <a:rPr lang="en-GB">
                <a:latin typeface="Source Code Pro" panose="020B0309030403020204"/>
                <a:ea typeface="Source Code Pro" panose="020B0309030403020204"/>
                <a:cs typeface="Source Code Pro" panose="020B0309030403020204"/>
                <a:sym typeface="Source Code Pro" panose="020B0309030403020204"/>
              </a:rPr>
              <a:t>● HomeCredit_columns_description.csv</a:t>
            </a:r>
            <a:endParaRPr>
              <a:latin typeface="Source Code Pro" panose="020B0309030403020204"/>
              <a:ea typeface="Source Code Pro" panose="020B0309030403020204"/>
              <a:cs typeface="Source Code Pro" panose="020B0309030403020204"/>
              <a:sym typeface="Source Code Pro" panose="020B0309030403020204"/>
            </a:endParaRPr>
          </a:p>
          <a:p>
            <a:pPr marL="0" lvl="0" indent="0" algn="l" rtl="0">
              <a:lnSpc>
                <a:spcPct val="115000"/>
              </a:lnSpc>
              <a:spcBef>
                <a:spcPts val="1200"/>
              </a:spcBef>
              <a:spcAft>
                <a:spcPts val="0"/>
              </a:spcAft>
              <a:buNone/>
            </a:pPr>
            <a:endParaRPr>
              <a:latin typeface="Source Code Pro" panose="020B0309030403020204"/>
              <a:ea typeface="Source Code Pro" panose="020B0309030403020204"/>
              <a:cs typeface="Source Code Pro" panose="020B0309030403020204"/>
              <a:sym typeface="Source Code Pro" panose="020B0309030403020204"/>
            </a:endParaRPr>
          </a:p>
          <a:p>
            <a:pPr marL="0" lvl="0" indent="0" algn="l" rtl="0">
              <a:spcBef>
                <a:spcPts val="1200"/>
              </a:spcBef>
              <a:spcAft>
                <a:spcPts val="0"/>
              </a:spcAft>
              <a:buNone/>
            </a:pPr>
            <a:endParaRPr>
              <a:latin typeface="Source Code Pro" panose="020B0309030403020204"/>
              <a:ea typeface="Source Code Pro" panose="020B0309030403020204"/>
              <a:cs typeface="Source Code Pro" panose="020B0309030403020204"/>
              <a:sym typeface="Source Code Pro" panose="020B0309030403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10" name="Shape 110"/>
        <p:cNvGrpSpPr/>
        <p:nvPr/>
      </p:nvGrpSpPr>
      <p:grpSpPr>
        <a:xfrm>
          <a:off x="0" y="0"/>
          <a:ext cx="0" cy="0"/>
          <a:chOff x="0" y="0"/>
          <a:chExt cx="0" cy="0"/>
        </a:xfrm>
      </p:grpSpPr>
      <p:sp>
        <p:nvSpPr>
          <p:cNvPr id="111" name="Google Shape;111;p19"/>
          <p:cNvSpPr txBox="1"/>
          <p:nvPr>
            <p:ph type="body" idx="4294967295"/>
          </p:nvPr>
        </p:nvSpPr>
        <p:spPr>
          <a:xfrm>
            <a:off x="4941300" y="249225"/>
            <a:ext cx="3999900" cy="2181000"/>
          </a:xfrm>
          <a:prstGeom prst="rect">
            <a:avLst/>
          </a:prstGeom>
        </p:spPr>
        <p:txBody>
          <a:bodyPr spcFirstLastPara="1" wrap="square" lIns="91425" tIns="91425" rIns="91425" bIns="91425" anchor="b" anchorCtr="0">
            <a:noAutofit/>
          </a:bodyPr>
          <a:lstStyle/>
          <a:p>
            <a:pPr marL="457200" lvl="0" indent="-368300" algn="just" rtl="0">
              <a:spcBef>
                <a:spcPts val="1200"/>
              </a:spcBef>
              <a:spcAft>
                <a:spcPts val="0"/>
              </a:spcAft>
              <a:buClr>
                <a:schemeClr val="accent3"/>
              </a:buClr>
              <a:buSzPts val="2200"/>
              <a:buChar char="●"/>
            </a:pPr>
            <a:r>
              <a:rPr lang="en-GB" sz="1150">
                <a:solidFill>
                  <a:schemeClr val="accent3"/>
                </a:solidFill>
                <a:latin typeface="Courier New" panose="02070309020205020404"/>
                <a:ea typeface="Courier New" panose="02070309020205020404"/>
                <a:cs typeface="Courier New" panose="02070309020205020404"/>
                <a:sym typeface="Courier New" panose="02070309020205020404"/>
              </a:rPr>
              <a:t>pada grafik batang di atas, sepertinya para pekerja (laborers) memiliki kesulitan tertinggi dalam membayar kembali. Juga tampaknya meminjamkan ke agen Realitas, staf TI, staf SDM adalah yang paling aman.</a:t>
            </a:r>
            <a:endParaRPr sz="1050">
              <a:solidFill>
                <a:schemeClr val="accent3"/>
              </a:solidFill>
              <a:latin typeface="Courier New" panose="02070309020205020404"/>
              <a:ea typeface="Courier New" panose="02070309020205020404"/>
              <a:cs typeface="Courier New" panose="02070309020205020404"/>
              <a:sym typeface="Courier New" panose="02070309020205020404"/>
            </a:endParaRPr>
          </a:p>
          <a:p>
            <a:pPr marL="457200" lvl="0" indent="0" algn="ctr" rtl="0">
              <a:spcBef>
                <a:spcPts val="1200"/>
              </a:spcBef>
              <a:spcAft>
                <a:spcPts val="1200"/>
              </a:spcAft>
              <a:buNone/>
            </a:pPr>
            <a:r>
              <a:rPr lang="en-GB" sz="1050">
                <a:solidFill>
                  <a:schemeClr val="accent3"/>
                </a:solidFill>
                <a:latin typeface="Courier New" panose="02070309020205020404"/>
                <a:ea typeface="Courier New" panose="02070309020205020404"/>
                <a:cs typeface="Courier New" panose="02070309020205020404"/>
                <a:sym typeface="Courier New" panose="02070309020205020404"/>
              </a:rPr>
              <a:t>0: Pinjaman telah dilunasi 1: Pinjaman tidak dilunasi</a:t>
            </a:r>
            <a:endParaRPr sz="1050">
              <a:solidFill>
                <a:schemeClr val="accent3"/>
              </a:solidFill>
              <a:latin typeface="Courier New" panose="02070309020205020404"/>
              <a:ea typeface="Courier New" panose="02070309020205020404"/>
              <a:cs typeface="Courier New" panose="02070309020205020404"/>
              <a:sym typeface="Courier New" panose="02070309020205020404"/>
            </a:endParaRPr>
          </a:p>
        </p:txBody>
      </p:sp>
      <p:pic>
        <p:nvPicPr>
          <p:cNvPr id="112" name="Google Shape;112;p19"/>
          <p:cNvPicPr preferRelativeResize="0"/>
          <p:nvPr/>
        </p:nvPicPr>
        <p:blipFill>
          <a:blip r:embed="rId1"/>
          <a:stretch>
            <a:fillRect/>
          </a:stretch>
        </p:blipFill>
        <p:spPr>
          <a:xfrm>
            <a:off x="125875" y="107700"/>
            <a:ext cx="4636500" cy="2464052"/>
          </a:xfrm>
          <a:prstGeom prst="rect">
            <a:avLst/>
          </a:prstGeom>
          <a:noFill/>
          <a:ln>
            <a:noFill/>
          </a:ln>
        </p:spPr>
      </p:pic>
      <p:pic>
        <p:nvPicPr>
          <p:cNvPr id="113" name="Google Shape;113;p19"/>
          <p:cNvPicPr preferRelativeResize="0"/>
          <p:nvPr/>
        </p:nvPicPr>
        <p:blipFill>
          <a:blip r:embed="rId2"/>
          <a:stretch>
            <a:fillRect/>
          </a:stretch>
        </p:blipFill>
        <p:spPr>
          <a:xfrm>
            <a:off x="467588" y="2761877"/>
            <a:ext cx="3953073" cy="2266949"/>
          </a:xfrm>
          <a:prstGeom prst="rect">
            <a:avLst/>
          </a:prstGeom>
          <a:noFill/>
          <a:ln>
            <a:noFill/>
          </a:ln>
        </p:spPr>
      </p:pic>
      <p:sp>
        <p:nvSpPr>
          <p:cNvPr id="114" name="Google Shape;114;p19"/>
          <p:cNvSpPr txBox="1"/>
          <p:nvPr/>
        </p:nvSpPr>
        <p:spPr>
          <a:xfrm>
            <a:off x="4941300" y="2944475"/>
            <a:ext cx="3999900" cy="1768800"/>
          </a:xfrm>
          <a:prstGeom prst="rect">
            <a:avLst/>
          </a:prstGeom>
          <a:noFill/>
          <a:ln>
            <a:noFill/>
          </a:ln>
        </p:spPr>
        <p:txBody>
          <a:bodyPr spcFirstLastPara="1" wrap="square" lIns="91425" tIns="91425" rIns="91425" bIns="91425" anchor="t" anchorCtr="0">
            <a:spAutoFit/>
          </a:bodyPr>
          <a:lstStyle/>
          <a:p>
            <a:pPr marL="457200" lvl="0" indent="-368300" algn="just" rtl="0">
              <a:lnSpc>
                <a:spcPct val="115000"/>
              </a:lnSpc>
              <a:spcBef>
                <a:spcPts val="1200"/>
              </a:spcBef>
              <a:spcAft>
                <a:spcPts val="1200"/>
              </a:spcAft>
              <a:buClr>
                <a:schemeClr val="accent3"/>
              </a:buClr>
              <a:buSzPts val="2200"/>
              <a:buFont typeface="Source Code Pro" panose="020B0309030403020204"/>
              <a:buChar char="●"/>
            </a:pPr>
            <a:r>
              <a:rPr lang="en-GB" sz="1150">
                <a:solidFill>
                  <a:schemeClr val="accent3"/>
                </a:solidFill>
                <a:latin typeface="Courier New" panose="02070309020205020404"/>
                <a:ea typeface="Courier New" panose="02070309020205020404"/>
                <a:cs typeface="Courier New" panose="02070309020205020404"/>
                <a:sym typeface="Courier New" panose="02070309020205020404"/>
              </a:rPr>
              <a:t>terlihat dari data di di samping, peminjam dengan pekerjaan manajer memiliki pendapatan yang tinggi. Sementara peminjam dengan pekerjaan cleaning staf dan buruh tanpa keterampilan (low-skill laborers) memperoleh pendapatan rendah.</a:t>
            </a:r>
            <a:endParaRPr lang="en-GB" sz="1150">
              <a:solidFill>
                <a:schemeClr val="accent3"/>
              </a:solidFill>
              <a:latin typeface="Courier New" panose="02070309020205020404"/>
              <a:ea typeface="Courier New" panose="02070309020205020404"/>
              <a:cs typeface="Courier New" panose="02070309020205020404"/>
              <a:sym typeface="Courier New" panose="020703090202050204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18" name="Shape 118"/>
        <p:cNvGrpSpPr/>
        <p:nvPr/>
      </p:nvGrpSpPr>
      <p:grpSpPr>
        <a:xfrm>
          <a:off x="0" y="0"/>
          <a:ext cx="0" cy="0"/>
          <a:chOff x="0" y="0"/>
          <a:chExt cx="0" cy="0"/>
        </a:xfrm>
      </p:grpSpPr>
      <p:pic>
        <p:nvPicPr>
          <p:cNvPr id="119" name="Google Shape;119;p20"/>
          <p:cNvPicPr preferRelativeResize="0"/>
          <p:nvPr/>
        </p:nvPicPr>
        <p:blipFill>
          <a:blip r:embed="rId1"/>
          <a:stretch>
            <a:fillRect/>
          </a:stretch>
        </p:blipFill>
        <p:spPr>
          <a:xfrm>
            <a:off x="316925" y="1018650"/>
            <a:ext cx="4798400" cy="2829550"/>
          </a:xfrm>
          <a:prstGeom prst="rect">
            <a:avLst/>
          </a:prstGeom>
          <a:noFill/>
          <a:ln>
            <a:noFill/>
          </a:ln>
        </p:spPr>
      </p:pic>
      <p:cxnSp>
        <p:nvCxnSpPr>
          <p:cNvPr id="120" name="Google Shape;120;p20"/>
          <p:cNvCxnSpPr/>
          <p:nvPr/>
        </p:nvCxnSpPr>
        <p:spPr>
          <a:xfrm>
            <a:off x="764700" y="4063833"/>
            <a:ext cx="3891000" cy="0"/>
          </a:xfrm>
          <a:prstGeom prst="straightConnector1">
            <a:avLst/>
          </a:prstGeom>
          <a:noFill/>
          <a:ln w="19050" cap="flat" cmpd="sng">
            <a:solidFill>
              <a:schemeClr val="lt2"/>
            </a:solidFill>
            <a:prstDash val="solid"/>
            <a:round/>
            <a:headEnd type="none" w="sm" len="sm"/>
            <a:tailEnd type="none" w="sm" len="sm"/>
          </a:ln>
        </p:spPr>
      </p:cxnSp>
      <p:sp>
        <p:nvSpPr>
          <p:cNvPr id="121" name="Google Shape;121;p20"/>
          <p:cNvSpPr txBox="1"/>
          <p:nvPr/>
        </p:nvSpPr>
        <p:spPr>
          <a:xfrm>
            <a:off x="5357300" y="1018650"/>
            <a:ext cx="3533700" cy="3095400"/>
          </a:xfrm>
          <a:prstGeom prst="rect">
            <a:avLst/>
          </a:prstGeom>
          <a:noFill/>
          <a:ln>
            <a:noFill/>
          </a:ln>
        </p:spPr>
        <p:txBody>
          <a:bodyPr spcFirstLastPara="1" wrap="square" lIns="91425" tIns="91425" rIns="91425" bIns="91425" anchor="t" anchorCtr="0">
            <a:spAutoFit/>
          </a:bodyPr>
          <a:lstStyle/>
          <a:p>
            <a:pPr marL="457200" lvl="0" indent="-368300" algn="just" rtl="0">
              <a:lnSpc>
                <a:spcPct val="115000"/>
              </a:lnSpc>
              <a:spcBef>
                <a:spcPts val="0"/>
              </a:spcBef>
              <a:spcAft>
                <a:spcPts val="0"/>
              </a:spcAft>
              <a:buClr>
                <a:schemeClr val="accent3"/>
              </a:buClr>
              <a:buSzPts val="2200"/>
              <a:buFont typeface="Source Code Pro" panose="020B0309030403020204"/>
              <a:buChar char="●"/>
            </a:pPr>
            <a:r>
              <a:rPr lang="en-GB" sz="1200">
                <a:solidFill>
                  <a:schemeClr val="accent3"/>
                </a:solidFill>
                <a:latin typeface="Source Code Pro" panose="020B0309030403020204"/>
                <a:ea typeface="Source Code Pro" panose="020B0309030403020204"/>
                <a:cs typeface="Source Code Pro" panose="020B0309030403020204"/>
                <a:sym typeface="Source Code Pro" panose="020B0309030403020204"/>
              </a:rPr>
              <a:t>berdasarkan rasio jumlah pembayar dengan jumlah peminjam di setiap jenis pekerjaan, terlihat bahwa paling aman untuk meminjamkan uang kepada peminjam yang bekerja sebagai Akuntan (Accountants) dengan rasio R/A 0,9516 dan paling tidak aman untuk meminjamkan uang kepada pekerja berketerampilan rendah (low-skill laborers) dengan rasio R/A 0,8284</a:t>
            </a:r>
            <a:endParaRPr sz="1150">
              <a:solidFill>
                <a:schemeClr val="accent3"/>
              </a:solidFill>
              <a:latin typeface="Courier New" panose="02070309020205020404"/>
              <a:ea typeface="Courier New" panose="02070309020205020404"/>
              <a:cs typeface="Courier New" panose="02070309020205020404"/>
              <a:sym typeface="Courier New" panose="020703090202050204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25" name="Shape 125"/>
        <p:cNvGrpSpPr/>
        <p:nvPr/>
      </p:nvGrpSpPr>
      <p:grpSpPr>
        <a:xfrm>
          <a:off x="0" y="0"/>
          <a:ext cx="0" cy="0"/>
          <a:chOff x="0" y="0"/>
          <a:chExt cx="0" cy="0"/>
        </a:xfrm>
      </p:grpSpPr>
      <p:sp>
        <p:nvSpPr>
          <p:cNvPr id="126" name="Google Shape;126;p21"/>
          <p:cNvSpPr txBox="1"/>
          <p:nvPr>
            <p:ph type="title"/>
          </p:nvPr>
        </p:nvSpPr>
        <p:spPr>
          <a:xfrm>
            <a:off x="490250" y="528900"/>
            <a:ext cx="3383100" cy="16593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a:t>Conclusion:</a:t>
            </a:r>
            <a:endParaRPr lang="en-GB"/>
          </a:p>
        </p:txBody>
      </p:sp>
      <p:sp>
        <p:nvSpPr>
          <p:cNvPr id="127" name="Google Shape;127;p21"/>
          <p:cNvSpPr txBox="1"/>
          <p:nvPr/>
        </p:nvSpPr>
        <p:spPr>
          <a:xfrm>
            <a:off x="490250" y="3095150"/>
            <a:ext cx="3000000" cy="101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en-GB" sz="5400">
                <a:solidFill>
                  <a:schemeClr val="lt1"/>
                </a:solidFill>
                <a:latin typeface="Oswald"/>
                <a:ea typeface="Oswald"/>
                <a:cs typeface="Oswald"/>
                <a:sym typeface="Oswald"/>
              </a:rPr>
              <a:t>Solution:</a:t>
            </a:r>
            <a:endParaRPr lang="en-GB" sz="5400">
              <a:solidFill>
                <a:schemeClr val="lt1"/>
              </a:solidFill>
              <a:latin typeface="Oswald"/>
              <a:ea typeface="Oswald"/>
              <a:cs typeface="Oswald"/>
              <a:sym typeface="Oswald"/>
            </a:endParaRPr>
          </a:p>
        </p:txBody>
      </p:sp>
      <p:sp>
        <p:nvSpPr>
          <p:cNvPr id="128" name="Google Shape;128;p21"/>
          <p:cNvSpPr/>
          <p:nvPr/>
        </p:nvSpPr>
        <p:spPr>
          <a:xfrm>
            <a:off x="4320500" y="201300"/>
            <a:ext cx="4482600" cy="2200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17500" algn="just" rtl="0">
              <a:spcBef>
                <a:spcPts val="0"/>
              </a:spcBef>
              <a:spcAft>
                <a:spcPts val="0"/>
              </a:spcAft>
              <a:buClr>
                <a:schemeClr val="lt1"/>
              </a:buClr>
              <a:buSzPts val="1400"/>
              <a:buFont typeface="Source Code Pro" panose="020B0309030403020204"/>
              <a:buAutoNum type="arabicPeriod"/>
            </a:pPr>
            <a:r>
              <a:rPr lang="en-GB">
                <a:solidFill>
                  <a:schemeClr val="lt1"/>
                </a:solidFill>
                <a:latin typeface="Source Code Pro" panose="020B0309030403020204"/>
                <a:ea typeface="Source Code Pro" panose="020B0309030403020204"/>
                <a:cs typeface="Source Code Pro" panose="020B0309030403020204"/>
                <a:sym typeface="Source Code Pro" panose="020B0309030403020204"/>
              </a:rPr>
              <a:t>Dari analisa grafik tersebut, dapat kita simpulkan bahwa klien kredit paling banyak berasal dari buruh (laborers). </a:t>
            </a:r>
            <a:endParaRPr>
              <a:solidFill>
                <a:schemeClr val="lt1"/>
              </a:solidFill>
              <a:latin typeface="Source Code Pro" panose="020B0309030403020204"/>
              <a:ea typeface="Source Code Pro" panose="020B0309030403020204"/>
              <a:cs typeface="Source Code Pro" panose="020B0309030403020204"/>
              <a:sym typeface="Source Code Pro" panose="020B0309030403020204"/>
            </a:endParaRPr>
          </a:p>
          <a:p>
            <a:pPr marL="457200" lvl="0" indent="-317500" algn="just" rtl="0">
              <a:spcBef>
                <a:spcPts val="0"/>
              </a:spcBef>
              <a:spcAft>
                <a:spcPts val="0"/>
              </a:spcAft>
              <a:buClr>
                <a:schemeClr val="lt1"/>
              </a:buClr>
              <a:buSzPts val="1400"/>
              <a:buFont typeface="Source Code Pro" panose="020B0309030403020204"/>
              <a:buAutoNum type="arabicPeriod"/>
            </a:pPr>
            <a:r>
              <a:rPr lang="en-GB">
                <a:solidFill>
                  <a:schemeClr val="lt1"/>
                </a:solidFill>
                <a:latin typeface="Source Code Pro" panose="020B0309030403020204"/>
                <a:ea typeface="Source Code Pro" panose="020B0309030403020204"/>
                <a:cs typeface="Source Code Pro" panose="020B0309030403020204"/>
                <a:sym typeface="Source Code Pro" panose="020B0309030403020204"/>
              </a:rPr>
              <a:t>Meskipun demikian, nyatanya klien dengan pekerjaan laborers memiliki kesulitan dalam membayar kredit, meskipun pendapatan mereka berada di taraf rata-rata normal. </a:t>
            </a:r>
            <a:endParaRPr>
              <a:solidFill>
                <a:schemeClr val="lt1"/>
              </a:solidFill>
              <a:latin typeface="Source Code Pro" panose="020B0309030403020204"/>
              <a:ea typeface="Source Code Pro" panose="020B0309030403020204"/>
              <a:cs typeface="Source Code Pro" panose="020B0309030403020204"/>
              <a:sym typeface="Source Code Pro" panose="020B0309030403020204"/>
            </a:endParaRPr>
          </a:p>
        </p:txBody>
      </p:sp>
      <p:sp>
        <p:nvSpPr>
          <p:cNvPr id="129" name="Google Shape;129;p21"/>
          <p:cNvSpPr/>
          <p:nvPr/>
        </p:nvSpPr>
        <p:spPr>
          <a:xfrm>
            <a:off x="4320500" y="2791825"/>
            <a:ext cx="4482600" cy="183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317500" algn="just" rtl="0">
              <a:spcBef>
                <a:spcPts val="0"/>
              </a:spcBef>
              <a:spcAft>
                <a:spcPts val="0"/>
              </a:spcAft>
              <a:buClr>
                <a:schemeClr val="lt1"/>
              </a:buClr>
              <a:buSzPts val="1400"/>
              <a:buFont typeface="Source Code Pro" panose="020B0309030403020204"/>
              <a:buAutoNum type="arabicPeriod"/>
            </a:pPr>
            <a:r>
              <a:rPr lang="en-GB">
                <a:solidFill>
                  <a:schemeClr val="lt1"/>
                </a:solidFill>
                <a:latin typeface="Source Code Pro" panose="020B0309030403020204"/>
                <a:ea typeface="Source Code Pro" panose="020B0309030403020204"/>
                <a:cs typeface="Source Code Pro" panose="020B0309030403020204"/>
                <a:sym typeface="Source Code Pro" panose="020B0309030403020204"/>
              </a:rPr>
              <a:t>Solusi yang dapat kita lakukan ialah, dengan memberikan bunga dan  jangka waktu penagihan kredit sesuai dengan pendapatan/income mereka. Penagihan uang dapat secara otomatis dilakukan lewat rekening mereka. </a:t>
            </a:r>
            <a:endParaRPr lang="en-GB">
              <a:solidFill>
                <a:schemeClr val="lt1"/>
              </a:solidFill>
              <a:latin typeface="Source Code Pro" panose="020B0309030403020204"/>
              <a:ea typeface="Source Code Pro" panose="020B0309030403020204"/>
              <a:cs typeface="Source Code Pro" panose="020B0309030403020204"/>
              <a:sym typeface="Source Code Pro" panose="020B0309030403020204"/>
            </a:endParaRPr>
          </a:p>
        </p:txBody>
      </p:sp>
    </p:spTree>
  </p:cSld>
  <p:clrMapOvr>
    <a:masterClrMapping/>
  </p:clrMapOvr>
</p:sld>
</file>

<file path=ppt/theme/theme1.xml><?xml version="1.0" encoding="utf-8"?>
<a:theme xmlns:a="http://schemas.openxmlformats.org/drawingml/2006/main"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3122</Words>
  <Application>WPS Presentation</Application>
  <PresentationFormat/>
  <Paragraphs>78</Paragraphs>
  <Slides>10</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Arial</vt:lpstr>
      <vt:lpstr>SimSun</vt:lpstr>
      <vt:lpstr>Wingdings</vt:lpstr>
      <vt:lpstr>Arial</vt:lpstr>
      <vt:lpstr>Oswald</vt:lpstr>
      <vt:lpstr>Source Code Pro</vt:lpstr>
      <vt:lpstr>Courier New</vt:lpstr>
      <vt:lpstr>Microsoft YaHei</vt:lpstr>
      <vt:lpstr>Arial Unicode MS</vt:lpstr>
      <vt:lpstr>Modern Writer</vt:lpstr>
      <vt:lpstr>Home Credit ScoreCard Model</vt:lpstr>
      <vt:lpstr>About me</vt:lpstr>
      <vt:lpstr>Skills</vt:lpstr>
      <vt:lpstr>VIX - Home Credit Default Risk</vt:lpstr>
      <vt:lpstr>Home Credit ScoreCard Model</vt:lpstr>
      <vt:lpstr>Preparation</vt:lpstr>
      <vt:lpstr>PowerPoint 演示文稿</vt:lpstr>
      <vt:lpstr>PowerPoint 演示文稿</vt:lpstr>
      <vt:lpstr>Conclusion:</vt:lpstr>
      <vt:lpstr>Terima Kasih</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Credit ScoreCard Model</dc:title>
  <dc:creator/>
  <cp:lastModifiedBy>User</cp:lastModifiedBy>
  <cp:revision>1</cp:revision>
  <dcterms:created xsi:type="dcterms:W3CDTF">2022-07-28T15:25:21Z</dcterms:created>
  <dcterms:modified xsi:type="dcterms:W3CDTF">2022-07-28T15:25:22Z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148B709928174DCB90DEA8F2FC3984DA</vt:lpwstr>
  </property>
  <property fmtid="{D5CDD505-2E9C-101B-9397-08002B2CF9AE}" pid="3" name="KSOProductBuildVer">
    <vt:lpwstr>1033-11.2.0.11191</vt:lpwstr>
  </property>
</Properties>
</file>